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66" r:id="rId2"/>
    <p:sldId id="270" r:id="rId3"/>
    <p:sldId id="269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</p:sldIdLst>
  <p:sldSz cx="10799763" cy="719931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771" autoAdjust="0"/>
  </p:normalViewPr>
  <p:slideViewPr>
    <p:cSldViewPr snapToGrid="0">
      <p:cViewPr varScale="1">
        <p:scale>
          <a:sx n="101" d="100"/>
          <a:sy n="101" d="100"/>
        </p:scale>
        <p:origin x="13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1410A-D600-45D7-BBBB-715BF3E6F202}" type="datetimeFigureOut">
              <a:rPr lang="cs-CZ" smtClean="0"/>
              <a:t>06.10.2022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C9763-09CA-4508-BD53-83503CD3398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42684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Poznámka: rovnoměrné rozdělení na semináři 6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C9763-09CA-4508-BD53-83503CD33983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6807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procenta naměřené hodnoty – nelinearita A-D převodníku</a:t>
            </a:r>
          </a:p>
          <a:p>
            <a:r>
              <a:rPr lang="cs-CZ" dirty="0"/>
              <a:t>násobek řádu poslední platné číslice – konečná šířka </a:t>
            </a:r>
            <a:r>
              <a:rPr lang="cs-CZ" dirty="0" err="1"/>
              <a:t>binu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C9763-09CA-4508-BD53-83503CD33983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7859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cs-CZ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8620-858C-488A-87C0-1E81A4353C07}" type="datetimeFigureOut">
              <a:rPr lang="cs-CZ" smtClean="0"/>
              <a:t>06.10.2022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5385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8620-858C-488A-87C0-1E81A4353C07}" type="datetimeFigureOut">
              <a:rPr lang="cs-CZ" smtClean="0"/>
              <a:t>06.10.2022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690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8620-858C-488A-87C0-1E81A4353C07}" type="datetimeFigureOut">
              <a:rPr lang="cs-CZ" smtClean="0"/>
              <a:t>06.10.2022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4953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8620-858C-488A-87C0-1E81A4353C07}" type="datetimeFigureOut">
              <a:rPr lang="cs-CZ" smtClean="0"/>
              <a:t>06.10.2022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34992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8620-858C-488A-87C0-1E81A4353C07}" type="datetimeFigureOut">
              <a:rPr lang="cs-CZ" smtClean="0"/>
              <a:t>06.10.2022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9068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8620-858C-488A-87C0-1E81A4353C07}" type="datetimeFigureOut">
              <a:rPr lang="cs-CZ" smtClean="0"/>
              <a:t>06.10.2022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1222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8620-858C-488A-87C0-1E81A4353C07}" type="datetimeFigureOut">
              <a:rPr lang="cs-CZ" smtClean="0"/>
              <a:t>06.10.2022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8275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8620-858C-488A-87C0-1E81A4353C07}" type="datetimeFigureOut">
              <a:rPr lang="cs-CZ" smtClean="0"/>
              <a:t>06.10.2022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47446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8620-858C-488A-87C0-1E81A4353C07}" type="datetimeFigureOut">
              <a:rPr lang="cs-CZ" smtClean="0"/>
              <a:t>06.10.2022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09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8620-858C-488A-87C0-1E81A4353C07}" type="datetimeFigureOut">
              <a:rPr lang="cs-CZ" smtClean="0"/>
              <a:t>06.10.2022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226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8620-858C-488A-87C0-1E81A4353C07}" type="datetimeFigureOut">
              <a:rPr lang="cs-CZ" smtClean="0"/>
              <a:t>06.10.2022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418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88620-858C-488A-87C0-1E81A4353C07}" type="datetimeFigureOut">
              <a:rPr lang="cs-CZ" smtClean="0"/>
              <a:t>06.10.2022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A1BD6-268A-4F74-9634-AEB3B14BF3A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840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ovéPole 5">
                <a:extLst>
                  <a:ext uri="{FF2B5EF4-FFF2-40B4-BE49-F238E27FC236}">
                    <a16:creationId xmlns:a16="http://schemas.microsoft.com/office/drawing/2014/main" id="{F79A75D6-0FEA-35DB-DEF0-668A18C6AB83}"/>
                  </a:ext>
                </a:extLst>
              </p:cNvPr>
              <p:cNvSpPr txBox="1"/>
              <p:nvPr/>
            </p:nvSpPr>
            <p:spPr bwMode="auto">
              <a:xfrm>
                <a:off x="719881" y="3600000"/>
                <a:ext cx="9360000" cy="3424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součet</a:t>
                </a: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sub>
                        </m:sSub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cs-CZ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±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sub>
                        </m:sSub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cs-CZ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absolutní maximální chyba: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relativní absolutní chyba: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rozdíl</a:t>
                </a: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cs-CZ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±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sub>
                        </m:sSub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cs-CZ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absolutní maximální chyba: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relativní absolutní chyba: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ovéPole 5">
                <a:extLst>
                  <a:ext uri="{FF2B5EF4-FFF2-40B4-BE49-F238E27FC236}">
                    <a16:creationId xmlns:a16="http://schemas.microsoft.com/office/drawing/2014/main" id="{F79A75D6-0FEA-35DB-DEF0-668A18C6A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881" y="3600000"/>
                <a:ext cx="9360000" cy="3424271"/>
              </a:xfrm>
              <a:prstGeom prst="rect">
                <a:avLst/>
              </a:prstGeom>
              <a:blipFill>
                <a:blip r:embed="rId2"/>
                <a:stretch>
                  <a:fillRect l="-391" t="-107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80000" y="180000"/>
            <a:ext cx="10440000" cy="7200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lIns="360000" anchor="ctr"/>
          <a:lstStyle/>
          <a:p>
            <a:r>
              <a:rPr lang="cs-CZ" sz="2800" b="0" dirty="0">
                <a:latin typeface="Arial" panose="020B0604020202020204" pitchFamily="34" charset="0"/>
                <a:cs typeface="Arial" panose="020B0604020202020204" pitchFamily="34" charset="0"/>
              </a:rPr>
              <a:t>Maximální chyba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ovéPole 1"/>
              <p:cNvSpPr txBox="1"/>
              <p:nvPr/>
            </p:nvSpPr>
            <p:spPr bwMode="auto">
              <a:xfrm>
                <a:off x="719998" y="1440000"/>
                <a:ext cx="9360000" cy="2031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není to chyba v pravém slova smyslu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použití:	1. hrubý řádový odhad nejistoty měření</a:t>
                </a:r>
              </a:p>
              <a:p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		2. zavedení třídy přesnosti měřicích přístrojů</a:t>
                </a:r>
              </a:p>
              <a:p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neúplná čísla: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±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cs-CZ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cs-CZ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±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ovéPo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998" y="1440000"/>
                <a:ext cx="9360000" cy="2031325"/>
              </a:xfrm>
              <a:prstGeom prst="rect">
                <a:avLst/>
              </a:prstGeom>
              <a:blipFill>
                <a:blip r:embed="rId3"/>
                <a:stretch>
                  <a:fillRect l="-391" t="-1502" b="-36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délník 2">
            <a:extLst>
              <a:ext uri="{FF2B5EF4-FFF2-40B4-BE49-F238E27FC236}">
                <a16:creationId xmlns:a16="http://schemas.microsoft.com/office/drawing/2014/main" id="{12FD7AA9-CECE-9767-7297-1C4F8988BE62}"/>
              </a:ext>
            </a:extLst>
          </p:cNvPr>
          <p:cNvSpPr/>
          <p:nvPr/>
        </p:nvSpPr>
        <p:spPr bwMode="auto">
          <a:xfrm>
            <a:off x="4391999" y="4140000"/>
            <a:ext cx="1368000" cy="11520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cs-CZ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8DA5F253-8E8A-EE39-CE37-7E6F4F1525D1}"/>
              </a:ext>
            </a:extLst>
          </p:cNvPr>
          <p:cNvSpPr/>
          <p:nvPr/>
        </p:nvSpPr>
        <p:spPr bwMode="auto">
          <a:xfrm>
            <a:off x="4391999" y="5940000"/>
            <a:ext cx="1368000" cy="11520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cs-CZ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Box 21">
            <a:extLst>
              <a:ext uri="{FF2B5EF4-FFF2-40B4-BE49-F238E27FC236}">
                <a16:creationId xmlns:a16="http://schemas.microsoft.com/office/drawing/2014/main" id="{C619B5DE-4354-AC4A-5120-72F1F42FC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0000" y="6192834"/>
            <a:ext cx="36599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s-CZ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Enormní zvýšení relativní chyby </a:t>
            </a:r>
          </a:p>
          <a:p>
            <a:r>
              <a:rPr lang="cs-CZ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při odčítání velmi blízkých hodnot!</a:t>
            </a:r>
            <a:endParaRPr lang="en-US" b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23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5" descr="front_pan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000" y="1440000"/>
            <a:ext cx="4320000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80000" y="180000"/>
            <a:ext cx="10440000" cy="7200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lIns="360000" anchor="ctr"/>
          <a:lstStyle/>
          <a:p>
            <a:r>
              <a:rPr lang="cs-CZ" sz="2800" dirty="0">
                <a:latin typeface="Arial" panose="020B0604020202020204" pitchFamily="34" charset="0"/>
                <a:cs typeface="Arial" panose="020B0604020202020204" pitchFamily="34" charset="0"/>
              </a:rPr>
              <a:t>Digitální </a:t>
            </a:r>
            <a:r>
              <a:rPr lang="cs-CZ" sz="2800" b="0" dirty="0">
                <a:latin typeface="Arial" panose="020B0604020202020204" pitchFamily="34" charset="0"/>
                <a:cs typeface="Arial" panose="020B0604020202020204" pitchFamily="34" charset="0"/>
              </a:rPr>
              <a:t>měřicí přístroje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ovéPole 15"/>
              <p:cNvSpPr txBox="1"/>
              <p:nvPr/>
            </p:nvSpPr>
            <p:spPr bwMode="auto">
              <a:xfrm>
                <a:off x="719998" y="1440000"/>
                <a:ext cx="5040000" cy="26536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maximální chyba se vyjadřuje</a:t>
                </a:r>
              </a:p>
              <a:p>
                <a:pPr lvl="1"/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v procentech </a:t>
                </a:r>
                <a14:m>
                  <m:oMath xmlns:m="http://schemas.openxmlformats.org/officeDocument/2006/math">
                    <m:r>
                      <a:rPr lang="cs-CZ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𝑙</m:t>
                    </m:r>
                  </m:oMath>
                </a14:m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 naměřené hodnoty </a:t>
                </a:r>
                <a14:m>
                  <m:oMath xmlns:m="http://schemas.openxmlformats.org/officeDocument/2006/math">
                    <m:r>
                      <a:rPr lang="cs-CZ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/>
                <a:r>
                  <a:rPr lang="cs-CZ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(nelinearita A-D převodníku)</a:t>
                </a:r>
              </a:p>
              <a:p>
                <a:pPr lvl="1"/>
                <a:endParaRPr lang="cs-CZ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+ násobek </a:t>
                </a:r>
                <a14:m>
                  <m:oMath xmlns:m="http://schemas.openxmlformats.org/officeDocument/2006/math">
                    <m:r>
                      <a:rPr lang="cs-CZ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 řádu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cs-CZ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 poslední platné číslice zobrazené na displeji </a:t>
                </a:r>
                <a:r>
                  <a:rPr lang="cs-CZ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(konečná šířka </a:t>
                </a:r>
                <a:r>
                  <a:rPr lang="cs-CZ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binu</a:t>
                </a:r>
                <a:r>
                  <a:rPr lang="cs-CZ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endParaRPr lang="cs-CZ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cs-CZ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cs-CZ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cs-CZ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cs-CZ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cs-CZ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cs-CZ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cs-CZ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cs-CZ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cs-CZ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6" name="TextovéPol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998" y="1440000"/>
                <a:ext cx="5040000" cy="2653675"/>
              </a:xfrm>
              <a:prstGeom prst="rect">
                <a:avLst/>
              </a:prstGeom>
              <a:blipFill>
                <a:blip r:embed="rId4"/>
                <a:stretch>
                  <a:fillRect l="-726" t="-1147" r="-157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9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671426"/>
              </p:ext>
            </p:extLst>
          </p:nvPr>
        </p:nvGraphicFramePr>
        <p:xfrm>
          <a:off x="1080656" y="4140000"/>
          <a:ext cx="8625400" cy="2773680"/>
        </p:xfrm>
        <a:graphic>
          <a:graphicData uri="http://schemas.openxmlformats.org/drawingml/2006/table">
            <a:tbl>
              <a:tblPr/>
              <a:tblGrid>
                <a:gridCol w="2435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58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3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6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Základní funkce </a:t>
                      </a:r>
                      <a:endParaRPr kumimoji="0" lang="cs-CZ" sz="14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Rozsah </a:t>
                      </a:r>
                      <a:endParaRPr kumimoji="0" lang="cs-CZ" sz="14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Přesnost </a:t>
                      </a:r>
                      <a:endParaRPr kumimoji="0" lang="cs-CZ" sz="14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DC napětí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600mV / 6V / 60V / 600V /1000V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(0,3% + 2)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AC napětí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600mV / 6V / 60V / 600V /1000V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(0,6% + 5)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DC proudu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600μA / 6000μA / 60mA / 600mA / 10A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(0,5% + 3)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AC proudu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600μA / 6000μA / 60mA / 600mA / 10A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(1% + 5)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odporu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600Ω / 6kΩ / 60kΩ / 600kΩ / 6MΩ / 60MΩ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(0,5% + 2)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kapacity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6nF / 60nF / 600nF / 6mF / 60mF / 600mF / 6mF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(2% + 5)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teploty ve °C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- 40°C až do + 1000°C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(1% + 3)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teploty ve °F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- 40°F až do + 1832°F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(1,5% + 5)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Měření kmitočtu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60Hz / 60kHz / 600kHz / 6MHz / 60MHz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+/- (0,1% + 3) </a:t>
                      </a:r>
                      <a:endParaRPr kumimoji="0" lang="cs-CZ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1" name="Oval 43"/>
          <p:cNvSpPr>
            <a:spLocks noChangeArrowheads="1"/>
          </p:cNvSpPr>
          <p:nvPr/>
        </p:nvSpPr>
        <p:spPr bwMode="auto">
          <a:xfrm>
            <a:off x="8057634" y="1854886"/>
            <a:ext cx="360363" cy="719137"/>
          </a:xfrm>
          <a:prstGeom prst="ellipse">
            <a:avLst/>
          </a:prstGeom>
          <a:noFill/>
          <a:ln w="127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cs-CZ" altLang="cs-CZ"/>
          </a:p>
        </p:txBody>
      </p:sp>
      <p:cxnSp>
        <p:nvCxnSpPr>
          <p:cNvPr id="3" name="Přímá spojnice 2"/>
          <p:cNvCxnSpPr>
            <a:endCxn id="131" idx="4"/>
          </p:cNvCxnSpPr>
          <p:nvPr/>
        </p:nvCxnSpPr>
        <p:spPr>
          <a:xfrm flipH="1" flipV="1">
            <a:off x="8237816" y="2574023"/>
            <a:ext cx="573675" cy="1889912"/>
          </a:xfrm>
          <a:prstGeom prst="line">
            <a:avLst/>
          </a:prstGeom>
          <a:ln w="1270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288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980000"/>
            <a:ext cx="6840000" cy="3573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80000" y="180000"/>
            <a:ext cx="10440000" cy="7200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lIns="360000" anchor="ctr"/>
          <a:lstStyle/>
          <a:p>
            <a:r>
              <a:rPr lang="cs-CZ" sz="2800" dirty="0">
                <a:latin typeface="Arial" panose="020B0604020202020204" pitchFamily="34" charset="0"/>
                <a:cs typeface="Arial" panose="020B0604020202020204" pitchFamily="34" charset="0"/>
              </a:rPr>
              <a:t>Digitální </a:t>
            </a:r>
            <a:r>
              <a:rPr lang="cs-CZ" sz="2800" b="0" dirty="0">
                <a:latin typeface="Arial" panose="020B0604020202020204" pitchFamily="34" charset="0"/>
                <a:cs typeface="Arial" panose="020B0604020202020204" pitchFamily="34" charset="0"/>
              </a:rPr>
              <a:t>měřicí přístroje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ovéPole 15"/>
              <p:cNvSpPr txBox="1"/>
              <p:nvPr/>
            </p:nvSpPr>
            <p:spPr bwMode="auto">
              <a:xfrm>
                <a:off x="719998" y="1440000"/>
                <a:ext cx="9360000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Příklad:	Na přístroji </a:t>
                </a:r>
                <a:r>
                  <a:rPr lang="cs-CZ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Metex</a:t>
                </a:r>
                <a:r>
                  <a:rPr lang="cs-CZ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3850</a:t>
                </a: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 naměříme hodnotu stejnosměrného napětí 			</a:t>
                </a:r>
                <a14:m>
                  <m:oMath xmlns:m="http://schemas.openxmlformats.org/officeDocument/2006/math"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3.512 </m:t>
                    </m:r>
                    <m:r>
                      <m:rPr>
                        <m:sty m:val="p"/>
                      </m:rPr>
                      <a:rPr lang="cs-CZ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V</m:t>
                    </m:r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na rozsahu </a:t>
                </a:r>
                <a14:m>
                  <m:oMath xmlns:m="http://schemas.openxmlformats.org/officeDocument/2006/math"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4 </m:t>
                    </m:r>
                    <m:r>
                      <m:rPr>
                        <m:sty m:val="p"/>
                      </m:rPr>
                      <a:rPr lang="cs-CZ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V</m:t>
                    </m:r>
                  </m:oMath>
                </a14:m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ovéPol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998" y="1440000"/>
                <a:ext cx="9360000" cy="646331"/>
              </a:xfrm>
              <a:prstGeom prst="rect">
                <a:avLst/>
              </a:prstGeom>
              <a:blipFill>
                <a:blip r:embed="rId3"/>
                <a:stretch>
                  <a:fillRect l="-391" t="-4717" b="-1415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6" descr="Obrázek k produktu M 3850 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00" y="1980000"/>
            <a:ext cx="2160000" cy="329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/>
              <p:cNvSpPr txBox="1"/>
              <p:nvPr/>
            </p:nvSpPr>
            <p:spPr bwMode="auto">
              <a:xfrm>
                <a:off x="719998" y="5580000"/>
                <a:ext cx="9360000" cy="14789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cs-CZ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Přístroj má 4-místný displej. Podle údajů výrobce je chyba 0.3% naměřené hodnoty plus 0.001 V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cs-CZ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cs-CZ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cs-CZ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cs-CZ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=0.003×3.512 </m:t>
                    </m:r>
                    <m:r>
                      <m:rPr>
                        <m:sty m:val="p"/>
                      </m:rPr>
                      <a:rPr lang="cs-CZ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V</m:t>
                    </m:r>
                    <m:r>
                      <a:rPr lang="cs-CZ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+0.001 </m:t>
                    </m:r>
                    <m:r>
                      <m:rPr>
                        <m:sty m:val="p"/>
                      </m:rPr>
                      <a:rPr lang="cs-CZ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V</m:t>
                    </m:r>
                    <m:r>
                      <a:rPr lang="cs-CZ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=0.012 </m:t>
                    </m:r>
                    <m:r>
                      <m:rPr>
                        <m:sty m:val="p"/>
                      </m:rPr>
                      <a:rPr lang="cs-CZ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V</m:t>
                    </m:r>
                    <m:r>
                      <a:rPr lang="cs-CZ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  <m:sSub>
                      <m:sSubPr>
                        <m:ctrlPr>
                          <a:rPr lang="cs-CZ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cs-CZ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cs-CZ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sub>
                    </m:sSub>
                    <m:r>
                      <a:rPr lang="cs-CZ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cs-CZ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cs-CZ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Δ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cs-CZ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cs-CZ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r>
                      <a:rPr lang="cs-CZ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=0.007 </m:t>
                    </m:r>
                    <m:r>
                      <m:rPr>
                        <m:sty m:val="p"/>
                      </m:rPr>
                      <a:rPr lang="cs-CZ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V</m:t>
                    </m:r>
                    <m:r>
                      <a:rPr lang="cs-CZ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cs-CZ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cs-CZ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Výsledek měření je tedy: 	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3.512±0.007</m:t>
                        </m:r>
                      </m:e>
                    </m:d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cs-CZ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V</m:t>
                    </m:r>
                  </m:oMath>
                </a14:m>
                <a:r>
                  <a:rPr lang="cs-CZ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ovéPol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998" y="5580000"/>
                <a:ext cx="9360000" cy="1478995"/>
              </a:xfrm>
              <a:prstGeom prst="rect">
                <a:avLst/>
              </a:prstGeom>
              <a:blipFill>
                <a:blip r:embed="rId5"/>
                <a:stretch>
                  <a:fillRect l="-521" t="-1235" b="-576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43"/>
          <p:cNvSpPr>
            <a:spLocks noChangeArrowheads="1"/>
          </p:cNvSpPr>
          <p:nvPr/>
        </p:nvSpPr>
        <p:spPr bwMode="auto">
          <a:xfrm>
            <a:off x="3851394" y="2835788"/>
            <a:ext cx="612541" cy="256546"/>
          </a:xfrm>
          <a:prstGeom prst="ellipse">
            <a:avLst/>
          </a:prstGeom>
          <a:noFill/>
          <a:ln w="127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cs-CZ" altLang="cs-CZ"/>
          </a:p>
        </p:txBody>
      </p:sp>
      <p:sp>
        <p:nvSpPr>
          <p:cNvPr id="12" name="Oval 43"/>
          <p:cNvSpPr>
            <a:spLocks noChangeArrowheads="1"/>
          </p:cNvSpPr>
          <p:nvPr/>
        </p:nvSpPr>
        <p:spPr bwMode="auto">
          <a:xfrm>
            <a:off x="4787457" y="2581677"/>
            <a:ext cx="1089641" cy="494030"/>
          </a:xfrm>
          <a:prstGeom prst="ellipse">
            <a:avLst/>
          </a:prstGeom>
          <a:noFill/>
          <a:ln w="127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84881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ovéPole 3">
                <a:extLst>
                  <a:ext uri="{FF2B5EF4-FFF2-40B4-BE49-F238E27FC236}">
                    <a16:creationId xmlns:a16="http://schemas.microsoft.com/office/drawing/2014/main" id="{60DE5715-EAD9-4C9A-FF6A-9F470CD98AFB}"/>
                  </a:ext>
                </a:extLst>
              </p:cNvPr>
              <p:cNvSpPr txBox="1"/>
              <p:nvPr/>
            </p:nvSpPr>
            <p:spPr bwMode="auto">
              <a:xfrm>
                <a:off x="720000" y="3600000"/>
                <a:ext cx="6900159" cy="2382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podíl</a:t>
                </a:r>
                <a:r>
                  <a:rPr lang="cs-CZ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num>
                      <m:den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den>
                    </m:f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cs-CZ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cs-CZ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±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cs-C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cs-CZ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  <m:r>
                          <a:rPr lang="cs-C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cs-C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b>
                        </m:sSub>
                        <m:f>
                          <m:fPr>
                            <m:ctrlPr>
                              <a:rPr lang="cs-C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𝑏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absolutní maximální chyba: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cs-CZ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cs-CZ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cs-CZ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cs-CZ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  <m:f>
                      <m:fPr>
                        <m:ctrlPr>
                          <a:rPr lang="cs-CZ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relativní absolutní chyba: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cs-CZ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cs-CZ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  <m:r>
                          <a:rPr lang="cs-CZ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cs-CZ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b>
                        </m:sSub>
                        <m:f>
                          <m:fPr>
                            <m:ctrlPr>
                              <a:rPr lang="cs-CZ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𝑏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cs-CZ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ovéPole 3">
                <a:extLst>
                  <a:ext uri="{FF2B5EF4-FFF2-40B4-BE49-F238E27FC236}">
                    <a16:creationId xmlns:a16="http://schemas.microsoft.com/office/drawing/2014/main" id="{60DE5715-EAD9-4C9A-FF6A-9F470CD98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0000" y="3600000"/>
                <a:ext cx="6900159" cy="2382127"/>
              </a:xfrm>
              <a:prstGeom prst="rect">
                <a:avLst/>
              </a:prstGeom>
              <a:blipFill>
                <a:blip r:embed="rId2"/>
                <a:stretch>
                  <a:fillRect l="-53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80000" y="180000"/>
            <a:ext cx="10440000" cy="7200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lIns="360000" anchor="ctr"/>
          <a:lstStyle/>
          <a:p>
            <a:r>
              <a:rPr lang="cs-CZ" sz="2800" b="0" dirty="0">
                <a:latin typeface="Arial" panose="020B0604020202020204" pitchFamily="34" charset="0"/>
                <a:cs typeface="Arial" panose="020B0604020202020204" pitchFamily="34" charset="0"/>
              </a:rPr>
              <a:t>Maximální chyba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ovéPole 1"/>
              <p:cNvSpPr txBox="1"/>
              <p:nvPr/>
            </p:nvSpPr>
            <p:spPr bwMode="auto">
              <a:xfrm>
                <a:off x="719999" y="1440000"/>
                <a:ext cx="6399701" cy="21973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součin</a:t>
                </a: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𝑎𝑏</m:t>
                    </m:r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cs-CZ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±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cs-CZ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b>
                        </m:sSub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cs-CZ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absolutní maximální chyba: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cs-CZ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  <m:r>
                      <a:rPr lang="cs-CZ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cs-CZ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relativní absolutní chyba: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cs-CZ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b>
                        </m:sSub>
                        <m:r>
                          <a:rPr lang="cs-CZ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cs-CZ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ovéPo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999" y="1440000"/>
                <a:ext cx="6399701" cy="2197396"/>
              </a:xfrm>
              <a:prstGeom prst="rect">
                <a:avLst/>
              </a:prstGeom>
              <a:blipFill>
                <a:blip r:embed="rId3"/>
                <a:stretch>
                  <a:fillRect l="-571" t="-138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délník 17"/>
          <p:cNvSpPr/>
          <p:nvPr/>
        </p:nvSpPr>
        <p:spPr bwMode="auto">
          <a:xfrm>
            <a:off x="4392000" y="4356000"/>
            <a:ext cx="3132000" cy="13680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cs-CZ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CE5B1419-52DE-CC6D-9870-566777C79850}"/>
              </a:ext>
            </a:extLst>
          </p:cNvPr>
          <p:cNvSpPr/>
          <p:nvPr/>
        </p:nvSpPr>
        <p:spPr bwMode="auto">
          <a:xfrm>
            <a:off x="4392000" y="1980000"/>
            <a:ext cx="2628000" cy="11520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cs-CZ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097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80000" y="180000"/>
            <a:ext cx="10440000" cy="7200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lIns="360000" anchor="ctr"/>
          <a:lstStyle/>
          <a:p>
            <a:r>
              <a:rPr lang="cs-CZ" sz="2800" b="0" dirty="0">
                <a:latin typeface="Arial" panose="020B0604020202020204" pitchFamily="34" charset="0"/>
                <a:cs typeface="Arial" panose="020B0604020202020204" pitchFamily="34" charset="0"/>
              </a:rPr>
              <a:t>Maximální chyba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ovéPole 1"/>
              <p:cNvSpPr txBox="1"/>
              <p:nvPr/>
            </p:nvSpPr>
            <p:spPr bwMode="auto">
              <a:xfrm>
                <a:off x="719999" y="1440000"/>
                <a:ext cx="6301020" cy="1754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mocnina</a:t>
                </a:r>
                <a:r>
                  <a:rPr lang="cs-CZ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  <m:r>
                      <a:rPr lang="cs-C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  <m:r>
                      <a:rPr lang="cs-C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±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absolutní maximální chyba: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relativní absolutní chyba: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⋅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ovéPo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999" y="1440000"/>
                <a:ext cx="6301020" cy="1754326"/>
              </a:xfrm>
              <a:prstGeom prst="rect">
                <a:avLst/>
              </a:prstGeom>
              <a:blipFill>
                <a:blip r:embed="rId2"/>
                <a:stretch>
                  <a:fillRect l="-580" t="-173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délník 11"/>
          <p:cNvSpPr/>
          <p:nvPr/>
        </p:nvSpPr>
        <p:spPr bwMode="auto">
          <a:xfrm>
            <a:off x="4392000" y="1908000"/>
            <a:ext cx="1512000" cy="11520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cs-CZ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34114716-B42D-CF11-1E8E-B34C1BCE709B}"/>
                  </a:ext>
                </a:extLst>
              </p:cNvPr>
              <p:cNvSpPr txBox="1"/>
              <p:nvPr/>
            </p:nvSpPr>
            <p:spPr bwMode="auto">
              <a:xfrm>
                <a:off x="719999" y="3420000"/>
                <a:ext cx="8033866" cy="33369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poznámka</a:t>
                </a:r>
                <a:r>
                  <a:rPr lang="cs-CZ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(pomůcka)		pravidla o derivování</a:t>
                </a:r>
              </a:p>
              <a:p>
                <a:pPr marL="3943350" lvl="8" indent="-285750">
                  <a:buFont typeface="Symbol" panose="05050102010706020507" pitchFamily="18" charset="2"/>
                  <a:buChar char="-"/>
                </a:pPr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943350" lvl="8" indent="-285750">
                  <a:buFont typeface="Symbol" panose="05050102010706020507" pitchFamily="18" charset="2"/>
                  <a:buChar char="-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součtu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′</m:t>
                    </m:r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943350" lvl="8" indent="-285750">
                  <a:buFont typeface="Symbol" panose="05050102010706020507" pitchFamily="18" charset="2"/>
                  <a:buChar char="-"/>
                </a:pPr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943350" lvl="8" indent="-285750">
                  <a:buFont typeface="Symbol" panose="05050102010706020507" pitchFamily="18" charset="2"/>
                  <a:buChar char="-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rozdílu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′</m:t>
                    </m:r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943350" lvl="8" indent="-285750">
                  <a:buFont typeface="Symbol" panose="05050102010706020507" pitchFamily="18" charset="2"/>
                  <a:buChar char="-"/>
                </a:pPr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943350" lvl="8" indent="-285750">
                  <a:buFont typeface="Symbol" panose="05050102010706020507" pitchFamily="18" charset="2"/>
                  <a:buChar char="-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součinu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′</m:t>
                    </m:r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943350" lvl="8" indent="-285750">
                  <a:buFont typeface="Symbol" panose="05050102010706020507" pitchFamily="18" charset="2"/>
                  <a:buChar char="-"/>
                </a:pPr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943350" lvl="8" indent="-285750">
                  <a:buFont typeface="Symbol" panose="05050102010706020507" pitchFamily="18" charset="2"/>
                  <a:buChar char="-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podílu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𝑔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943350" lvl="8" indent="-285750">
                  <a:buFont typeface="Symbol" panose="05050102010706020507" pitchFamily="18" charset="2"/>
                  <a:buChar char="-"/>
                </a:pPr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943350" lvl="8" indent="-285750">
                  <a:buFont typeface="Symbol" panose="05050102010706020507" pitchFamily="18" charset="2"/>
                  <a:buChar char="-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mocniny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′</m:t>
                    </m:r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ovéPole 7">
                <a:extLst>
                  <a:ext uri="{FF2B5EF4-FFF2-40B4-BE49-F238E27FC236}">
                    <a16:creationId xmlns:a16="http://schemas.microsoft.com/office/drawing/2014/main" id="{34114716-B42D-CF11-1E8E-B34C1BCE7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999" y="3420000"/>
                <a:ext cx="8033866" cy="3336939"/>
              </a:xfrm>
              <a:prstGeom prst="rect">
                <a:avLst/>
              </a:prstGeom>
              <a:blipFill>
                <a:blip r:embed="rId3"/>
                <a:stretch>
                  <a:fillRect l="-455" t="-914" b="-219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664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80000" y="180000"/>
            <a:ext cx="10440000" cy="7200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lIns="360000" anchor="ctr"/>
          <a:lstStyle/>
          <a:p>
            <a:r>
              <a:rPr lang="cs-CZ" sz="2800" b="0" dirty="0">
                <a:latin typeface="Arial" panose="020B0604020202020204" pitchFamily="34" charset="0"/>
                <a:cs typeface="Arial" panose="020B0604020202020204" pitchFamily="34" charset="0"/>
              </a:rPr>
              <a:t>Třída přesnosti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ovéPole 1"/>
              <p:cNvSpPr txBox="1"/>
              <p:nvPr/>
            </p:nvSpPr>
            <p:spPr bwMode="auto">
              <a:xfrm>
                <a:off x="719998" y="1440000"/>
                <a:ext cx="10008000" cy="4971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statistické šetření na sérii vyrobených měřicích přístrojů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nominální hodnota získaná měřením přístrojem s podstatně vyšší přesností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cs-CZ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Δ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cs-CZ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cs-CZ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cs-CZ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cs-CZ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cs-CZ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	odchylka měření </a:t>
                </a:r>
                <a:r>
                  <a:rPr lang="cs-CZ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cs-CZ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tého</a:t>
                </a: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 přístroje</a:t>
                </a:r>
              </a:p>
              <a:p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třída přesnosti	</a:t>
                </a:r>
                <a14:m>
                  <m:oMath xmlns:m="http://schemas.openxmlformats.org/officeDocument/2006/math">
                    <m:r>
                      <a:rPr lang="cs-CZ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cs-CZ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cs-CZ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cs-CZ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cs-CZ" sz="24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Δ</m:t>
                            </m:r>
                          </m:e>
                          <m:sub>
                            <m:r>
                              <a:rPr lang="cs-CZ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cs-CZ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cs-CZ" sz="24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r>
                          <a:rPr lang="cs-CZ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den>
                    </m:f>
                    <m:r>
                      <a:rPr lang="cs-CZ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×100%</m:t>
                    </m:r>
                  </m:oMath>
                </a14:m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	rozsah:	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cs-CZ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max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cs-CZ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min</m:t>
                        </m:r>
                      </m:sub>
                    </m:sSub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						řada:	</a:t>
                </a:r>
                <a14:m>
                  <m:oMath xmlns:m="http://schemas.openxmlformats.org/officeDocument/2006/math"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0.05, 0.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1, 0.2, 0.5, 1</m:t>
                    </m:r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1.5, 2.5, 5</m:t>
                    </m:r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rovnoměrné rozdělení* v intervalu </a:t>
                </a:r>
                <a14:m>
                  <m:oMath xmlns:m="http://schemas.openxmlformats.org/officeDocument/2006/math"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(−</m:t>
                    </m:r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: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max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den>
                    </m:f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	→ chyba naměřené veličiny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𝑃𝑅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−2</m:t>
                        </m:r>
                      </m:sup>
                    </m:sSup>
                  </m:oMath>
                </a14:m>
                <a:endParaRPr lang="cs-CZ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ovéPo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998" y="1440000"/>
                <a:ext cx="10008000" cy="4971233"/>
              </a:xfrm>
              <a:prstGeom prst="rect">
                <a:avLst/>
              </a:prstGeom>
              <a:blipFill>
                <a:blip r:embed="rId3"/>
                <a:stretch>
                  <a:fillRect l="-365" t="-61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délník 19"/>
          <p:cNvSpPr/>
          <p:nvPr/>
        </p:nvSpPr>
        <p:spPr bwMode="auto">
          <a:xfrm>
            <a:off x="5328000" y="5688000"/>
            <a:ext cx="1800000" cy="7200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cs-CZ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délník 20"/>
          <p:cNvSpPr/>
          <p:nvPr/>
        </p:nvSpPr>
        <p:spPr bwMode="auto">
          <a:xfrm>
            <a:off x="3456000" y="3348000"/>
            <a:ext cx="2592000" cy="7200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cs-CZ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ovéPole 2">
                <a:extLst>
                  <a:ext uri="{FF2B5EF4-FFF2-40B4-BE49-F238E27FC236}">
                    <a16:creationId xmlns:a16="http://schemas.microsoft.com/office/drawing/2014/main" id="{4CCD1B86-AB35-1684-FF04-5CBAD0DA9DE0}"/>
                  </a:ext>
                </a:extLst>
              </p:cNvPr>
              <p:cNvSpPr txBox="1"/>
              <p:nvPr/>
            </p:nvSpPr>
            <p:spPr bwMode="auto">
              <a:xfrm>
                <a:off x="719998" y="6480000"/>
                <a:ext cx="9720000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cs-CZ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normální rozdělení*: v intervalu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±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sub>
                    </m:sSub>
                    <m:r>
                      <a:rPr lang="cs-CZ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cs-CZ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kolem střední hodnoty měřené veličiny se skutečná (správná) hodnota nachází s pravděpodobností p = 0.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cs-CZ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</a:p>
            </p:txBody>
          </p:sp>
        </mc:Choice>
        <mc:Fallback xmlns="">
          <p:sp>
            <p:nvSpPr>
              <p:cNvPr id="3" name="TextovéPole 2">
                <a:extLst>
                  <a:ext uri="{FF2B5EF4-FFF2-40B4-BE49-F238E27FC236}">
                    <a16:creationId xmlns:a16="http://schemas.microsoft.com/office/drawing/2014/main" id="{4CCD1B86-AB35-1684-FF04-5CBAD0DA9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998" y="6480000"/>
                <a:ext cx="9720000" cy="584775"/>
              </a:xfrm>
              <a:prstGeom prst="rect">
                <a:avLst/>
              </a:prstGeom>
              <a:blipFill>
                <a:blip r:embed="rId4"/>
                <a:stretch>
                  <a:fillRect l="-251" t="-3125" r="-313" b="-125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23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80000" y="180000"/>
            <a:ext cx="10440000" cy="7200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lIns="360000" anchor="ctr"/>
          <a:lstStyle/>
          <a:p>
            <a:r>
              <a:rPr lang="cs-CZ" sz="2800" b="0" dirty="0">
                <a:latin typeface="Arial" panose="020B0604020202020204" pitchFamily="34" charset="0"/>
                <a:cs typeface="Arial" panose="020B0604020202020204" pitchFamily="34" charset="0"/>
              </a:rPr>
              <a:t>Třída přesnosti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ovéPole 1"/>
              <p:cNvSpPr txBox="1"/>
              <p:nvPr/>
            </p:nvSpPr>
            <p:spPr bwMode="auto">
              <a:xfrm>
                <a:off x="719999" y="1440000"/>
                <a:ext cx="9417963" cy="36833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třída přesnosti		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max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×100%</m:t>
                    </m:r>
                  </m:oMath>
                </a14:m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	rozsah stupnice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Příklad:	Rozsah ampérmetru je </a:t>
                </a:r>
                <a:r>
                  <a:rPr lang="cs-CZ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3 </m:t>
                    </m:r>
                    <m:r>
                      <m:rPr>
                        <m:sty m:val="p"/>
                      </m:rPr>
                      <a:rPr lang="cs-CZ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</m:t>
                    </m:r>
                  </m:oMath>
                </a14:m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, třída přesnosti </a:t>
                </a:r>
                <a14:m>
                  <m:oMath xmlns:m="http://schemas.openxmlformats.org/officeDocument/2006/math"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1.5</m:t>
                    </m:r>
                  </m:oMath>
                </a14:m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		Absolutní chyba (nejistota) měření proudu na tomto rozsahu je:</a:t>
                </a:r>
              </a:p>
              <a:p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𝑃𝑅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cs-CZ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cs-CZ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1.5×3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cs-CZ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cs-CZ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=0.026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</m:t>
                    </m:r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Poznámka:	Z důvodů minimalizace relativní chyby (nejistoty) měření je nutno měřit </a:t>
                </a:r>
              </a:p>
              <a:p>
                <a:pPr lvl="4"/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v </a:t>
                </a:r>
                <a:r>
                  <a:rPr lang="cs-CZ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horní polovině stupnice</a:t>
                </a: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 ručkového měřicího přístroje </a:t>
                </a:r>
              </a:p>
              <a:p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dělení měřicích přístrojů podle třídy přesnosti:</a:t>
                </a:r>
              </a:p>
            </p:txBody>
          </p:sp>
        </mc:Choice>
        <mc:Fallback xmlns="">
          <p:sp>
            <p:nvSpPr>
              <p:cNvPr id="2" name="TextovéPo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999" y="1440000"/>
                <a:ext cx="9417963" cy="3683381"/>
              </a:xfrm>
              <a:prstGeom prst="rect">
                <a:avLst/>
              </a:prstGeom>
              <a:blipFill>
                <a:blip r:embed="rId2"/>
                <a:stretch>
                  <a:fillRect l="-388" b="-18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ulk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646518"/>
              </p:ext>
            </p:extLst>
          </p:nvPr>
        </p:nvGraphicFramePr>
        <p:xfrm>
          <a:off x="6118164" y="4752000"/>
          <a:ext cx="4322620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1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1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1506">
                <a:tc>
                  <a:txBody>
                    <a:bodyPr/>
                    <a:lstStyle/>
                    <a:p>
                      <a:pPr algn="ctr"/>
                      <a:r>
                        <a:rPr lang="cs-CZ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kategorie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255">
                <a:tc>
                  <a:txBody>
                    <a:bodyPr/>
                    <a:lstStyle/>
                    <a:p>
                      <a:pPr algn="ctr"/>
                      <a:r>
                        <a:rPr lang="cs-CZ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etalony, normály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255">
                <a:tc>
                  <a:txBody>
                    <a:bodyPr/>
                    <a:lstStyle/>
                    <a:p>
                      <a:pPr algn="ctr"/>
                      <a:r>
                        <a:rPr lang="cs-CZ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cejchovní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255">
                <a:tc>
                  <a:txBody>
                    <a:bodyPr/>
                    <a:lstStyle/>
                    <a:p>
                      <a:pPr algn="ctr"/>
                      <a:r>
                        <a:rPr lang="cs-CZ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99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255">
                <a:tc>
                  <a:txBody>
                    <a:bodyPr/>
                    <a:lstStyle/>
                    <a:p>
                      <a:pPr algn="ctr"/>
                      <a:r>
                        <a:rPr lang="cs-CZ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255">
                <a:tc>
                  <a:txBody>
                    <a:bodyPr/>
                    <a:lstStyle/>
                    <a:p>
                      <a:pPr algn="ctr"/>
                      <a:r>
                        <a:rPr lang="cs-CZ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provozní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255">
                <a:tc>
                  <a:txBody>
                    <a:bodyPr/>
                    <a:lstStyle/>
                    <a:p>
                      <a:pPr algn="ctr"/>
                      <a:r>
                        <a:rPr lang="cs-CZ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provozní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91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80000" y="180000"/>
            <a:ext cx="10440000" cy="7200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lIns="360000" anchor="ctr"/>
          <a:lstStyle/>
          <a:p>
            <a:r>
              <a:rPr lang="cs-CZ" sz="2800" b="0" dirty="0">
                <a:latin typeface="Arial" panose="020B0604020202020204" pitchFamily="34" charset="0"/>
                <a:cs typeface="Arial" panose="020B0604020202020204" pitchFamily="34" charset="0"/>
              </a:rPr>
              <a:t>Značení elektrických přístrojů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ovéPole 1"/>
          <p:cNvSpPr txBox="1"/>
          <p:nvPr/>
        </p:nvSpPr>
        <p:spPr bwMode="auto">
          <a:xfrm>
            <a:off x="719999" y="1440000"/>
            <a:ext cx="5040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J. Brož a kol.: Základy fyzikálních měření I, SPN Praha 1967, tab. 1.2, str. 208</a:t>
            </a:r>
          </a:p>
        </p:txBody>
      </p:sp>
      <p:graphicFrame>
        <p:nvGraphicFramePr>
          <p:cNvPr id="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66103"/>
              </p:ext>
            </p:extLst>
          </p:nvPr>
        </p:nvGraphicFramePr>
        <p:xfrm>
          <a:off x="1079241" y="2160000"/>
          <a:ext cx="3600000" cy="198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8819048" imgH="4866667" progId="MSPhotoEd.3">
                  <p:embed/>
                </p:oleObj>
              </mc:Choice>
              <mc:Fallback>
                <p:oleObj name="Photo Editor Photo" r:id="rId2" imgW="8819048" imgH="486666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241" y="2160000"/>
                        <a:ext cx="3600000" cy="198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 descr="SCAN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0" y="1260000"/>
            <a:ext cx="4751387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5"/>
          <a:srcRect l="6322" t="11225" r="5628" b="37653"/>
          <a:stretch/>
        </p:blipFill>
        <p:spPr>
          <a:xfrm>
            <a:off x="1079241" y="4680000"/>
            <a:ext cx="3600000" cy="2082579"/>
          </a:xfrm>
          <a:prstGeom prst="rect">
            <a:avLst/>
          </a:prstGeom>
        </p:spPr>
      </p:pic>
      <p:sp>
        <p:nvSpPr>
          <p:cNvPr id="11" name="Ovál 10"/>
          <p:cNvSpPr/>
          <p:nvPr/>
        </p:nvSpPr>
        <p:spPr>
          <a:xfrm>
            <a:off x="1547466" y="3887312"/>
            <a:ext cx="241070" cy="241070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/>
          <p:cNvSpPr/>
          <p:nvPr/>
        </p:nvSpPr>
        <p:spPr>
          <a:xfrm>
            <a:off x="3786360" y="6101269"/>
            <a:ext cx="241070" cy="241070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TextovéPole 11"/>
          <p:cNvSpPr txBox="1"/>
          <p:nvPr/>
        </p:nvSpPr>
        <p:spPr bwMode="auto">
          <a:xfrm>
            <a:off x="1761179" y="4228940"/>
            <a:ext cx="22361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třída přesnosti</a:t>
            </a:r>
          </a:p>
        </p:txBody>
      </p:sp>
      <p:sp>
        <p:nvSpPr>
          <p:cNvPr id="21" name="Ovál 20"/>
          <p:cNvSpPr/>
          <p:nvPr/>
        </p:nvSpPr>
        <p:spPr>
          <a:xfrm>
            <a:off x="9439014" y="5843572"/>
            <a:ext cx="316157" cy="316157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3122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80000" y="180000"/>
            <a:ext cx="10440000" cy="7200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lIns="360000" anchor="ctr"/>
          <a:lstStyle/>
          <a:p>
            <a:r>
              <a:rPr lang="cs-CZ" sz="2800" b="0" dirty="0">
                <a:latin typeface="Arial" panose="020B0604020202020204" pitchFamily="34" charset="0"/>
                <a:cs typeface="Arial" panose="020B0604020202020204" pitchFamily="34" charset="0"/>
              </a:rPr>
              <a:t>Zobecnění třídy přesnosti i na další měřicí přístroje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ovéPole 15"/>
              <p:cNvSpPr txBox="1"/>
              <p:nvPr/>
            </p:nvSpPr>
            <p:spPr bwMode="auto">
              <a:xfrm>
                <a:off x="719999" y="1440000"/>
                <a:ext cx="8545929" cy="46575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třída přesnosti		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max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×100%</m:t>
                    </m:r>
                  </m:oMath>
                </a14:m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	rozsah stupnice </a:t>
                </a:r>
                <a14:m>
                  <m:oMath xmlns:m="http://schemas.openxmlformats.org/officeDocument/2006/math"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odhad absolutní chyby z dělení stupnice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předpokládáme rovnoměrné dělení stupnice v intervalu </a:t>
                </a:r>
                <a14:m>
                  <m:oMath xmlns:m="http://schemas.openxmlformats.org/officeDocument/2006/math"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(−</m:t>
                    </m:r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volíme </a:t>
                </a:r>
                <a14:m>
                  <m:oMath xmlns:m="http://schemas.openxmlformats.org/officeDocument/2006/math"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</m:t>
                    </m:r>
                    <m:r>
                      <m:rPr>
                        <m:sty m:val="p"/>
                      </m:rPr>
                      <a:rPr lang="cs-CZ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</m:t>
                    </m:r>
                  </m:oMath>
                </a14:m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nejjemnější dílek stupnice</a:t>
                </a:r>
              </a:p>
              <a:p>
                <a:pPr lvl="1"/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potom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cs-CZ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cs-CZ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sub>
                    </m:sSub>
                    <m:r>
                      <a:rPr lang="cs-CZ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cs-CZ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cs-CZ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Δ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cs-CZ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cs-CZ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r>
                      <a:rPr lang="cs-CZ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≅0.58</m:t>
                    </m:r>
                    <m:r>
                      <m:rPr>
                        <m:sty m:val="p"/>
                      </m:rPr>
                      <a:rPr lang="cs-CZ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„polovina nejmenšího dílku“</a:t>
                </a:r>
              </a:p>
              <a:p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ovéPol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999" y="1440000"/>
                <a:ext cx="8545929" cy="4657557"/>
              </a:xfrm>
              <a:prstGeom prst="rect">
                <a:avLst/>
              </a:prstGeom>
              <a:blipFill>
                <a:blip r:embed="rId2"/>
                <a:stretch>
                  <a:fillRect l="-42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bdélník 18"/>
          <p:cNvSpPr/>
          <p:nvPr/>
        </p:nvSpPr>
        <p:spPr bwMode="auto">
          <a:xfrm>
            <a:off x="2556000" y="4860000"/>
            <a:ext cx="2304000" cy="7200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cs-CZ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845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80000" y="180000"/>
            <a:ext cx="10440000" cy="7200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lIns="360000" anchor="ctr"/>
          <a:lstStyle/>
          <a:p>
            <a:r>
              <a:rPr lang="cs-CZ" sz="2800" b="0" dirty="0">
                <a:latin typeface="Arial" panose="020B0604020202020204" pitchFamily="34" charset="0"/>
                <a:cs typeface="Arial" panose="020B0604020202020204" pitchFamily="34" charset="0"/>
              </a:rPr>
              <a:t>Zobecnění třídy přesnosti i na další měřicí přístroje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ovéPole 15"/>
              <p:cNvSpPr txBox="1"/>
              <p:nvPr/>
            </p:nvSpPr>
            <p:spPr bwMode="auto">
              <a:xfrm>
                <a:off x="719999" y="1440000"/>
                <a:ext cx="9360000" cy="10595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Příklad	Při měření posuvným měřidlem je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Δ</m:t>
                    </m:r>
                    <m:r>
                      <a:rPr lang="cs-CZ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0.05 </m:t>
                    </m:r>
                    <m:r>
                      <m:rPr>
                        <m:sty m:val="p"/>
                      </m:rPr>
                      <a:rPr lang="cs-CZ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mm</m:t>
                    </m:r>
                  </m:oMath>
                </a14:m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4"/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4"/>
                <a:r>
                  <a:rPr lang="cs-CZ" dirty="0">
                    <a:latin typeface="Arial" panose="020B0604020202020204" pitchFamily="34" charset="0"/>
                    <a:cs typeface="Arial" panose="020B0604020202020204" pitchFamily="34" charset="0"/>
                  </a:rPr>
                  <a:t>Chybu měření pak odhadneme jako: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cs-CZ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cs-CZ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Δ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cs-CZ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cs-CZ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cs-CZ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cs-CZ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0.05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cs-CZ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cs-CZ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r>
                      <a:rPr lang="cs-CZ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cs-CZ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mm</m:t>
                    </m:r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≅</m:t>
                    </m:r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0.03 </m:t>
                    </m:r>
                    <m:r>
                      <m:rPr>
                        <m:sty m:val="p"/>
                      </m:rPr>
                      <a:rPr lang="cs-C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mm</m:t>
                    </m:r>
                  </m:oMath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ovéPol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999" y="1440000"/>
                <a:ext cx="9360000" cy="1059521"/>
              </a:xfrm>
              <a:prstGeom prst="rect">
                <a:avLst/>
              </a:prstGeom>
              <a:blipFill>
                <a:blip r:embed="rId2"/>
                <a:stretch>
                  <a:fillRect l="-391" t="-2874" b="-11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502218"/>
              </p:ext>
            </p:extLst>
          </p:nvPr>
        </p:nvGraphicFramePr>
        <p:xfrm>
          <a:off x="719999" y="2880000"/>
          <a:ext cx="5040000" cy="3764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8430802" imgH="6295238" progId="MSPhotoEd.3">
                  <p:embed/>
                </p:oleObj>
              </mc:Choice>
              <mc:Fallback>
                <p:oleObj name="Photo Editor Photo" r:id="rId3" imgW="8430802" imgH="6295238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999" y="2880000"/>
                        <a:ext cx="5040000" cy="37640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813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Přímá spojnice 116"/>
          <p:cNvCxnSpPr/>
          <p:nvPr/>
        </p:nvCxnSpPr>
        <p:spPr>
          <a:xfrm>
            <a:off x="3420000" y="4644000"/>
            <a:ext cx="0" cy="936000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180000" y="180000"/>
            <a:ext cx="10440000" cy="7200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lIns="360000" anchor="ctr"/>
          <a:lstStyle/>
          <a:p>
            <a:r>
              <a:rPr lang="cs-CZ" sz="2800" b="0" dirty="0">
                <a:latin typeface="Arial" panose="020B0604020202020204" pitchFamily="34" charset="0"/>
                <a:cs typeface="Arial" panose="020B0604020202020204" pitchFamily="34" charset="0"/>
              </a:rPr>
              <a:t>Zobecnění třídy přesnosti i na další měřicí přístroje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ovéPole 15"/>
          <p:cNvSpPr txBox="1"/>
          <p:nvPr/>
        </p:nvSpPr>
        <p:spPr bwMode="auto">
          <a:xfrm>
            <a:off x="719999" y="1440000"/>
            <a:ext cx="9360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nonius (Vernier)</a:t>
            </a:r>
          </a:p>
        </p:txBody>
      </p:sp>
      <p:pic>
        <p:nvPicPr>
          <p:cNvPr id="6" name="Picture 86" descr="Výsledek obrázku pro vernier sca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23"/>
          <a:stretch>
            <a:fillRect/>
          </a:stretch>
        </p:blipFill>
        <p:spPr bwMode="auto">
          <a:xfrm>
            <a:off x="5760000" y="360000"/>
            <a:ext cx="5040000" cy="455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5" name="Skupina 114"/>
          <p:cNvGrpSpPr/>
          <p:nvPr/>
        </p:nvGrpSpPr>
        <p:grpSpPr>
          <a:xfrm>
            <a:off x="972000" y="5220000"/>
            <a:ext cx="3600000" cy="595777"/>
            <a:chOff x="720000" y="5220000"/>
            <a:chExt cx="3600000" cy="595777"/>
          </a:xfrm>
        </p:grpSpPr>
        <p:cxnSp>
          <p:nvCxnSpPr>
            <p:cNvPr id="63" name="Přímá spojnice 62"/>
            <p:cNvCxnSpPr/>
            <p:nvPr/>
          </p:nvCxnSpPr>
          <p:spPr>
            <a:xfrm>
              <a:off x="900000" y="5220000"/>
              <a:ext cx="32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Přímá spojnice 85"/>
            <p:cNvCxnSpPr/>
            <p:nvPr/>
          </p:nvCxnSpPr>
          <p:spPr>
            <a:xfrm>
              <a:off x="900000" y="5220000"/>
              <a:ext cx="0" cy="288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Přímá spojnice 86"/>
            <p:cNvCxnSpPr/>
            <p:nvPr/>
          </p:nvCxnSpPr>
          <p:spPr>
            <a:xfrm>
              <a:off x="1224000" y="5220000"/>
              <a:ext cx="0" cy="288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Přímá spojnice 87"/>
            <p:cNvCxnSpPr/>
            <p:nvPr/>
          </p:nvCxnSpPr>
          <p:spPr>
            <a:xfrm>
              <a:off x="1548000" y="5220000"/>
              <a:ext cx="0" cy="288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Přímá spojnice 88"/>
            <p:cNvCxnSpPr/>
            <p:nvPr/>
          </p:nvCxnSpPr>
          <p:spPr>
            <a:xfrm>
              <a:off x="1872000" y="5220000"/>
              <a:ext cx="0" cy="288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Přímá spojnice 89"/>
            <p:cNvCxnSpPr/>
            <p:nvPr/>
          </p:nvCxnSpPr>
          <p:spPr>
            <a:xfrm>
              <a:off x="2196000" y="5220000"/>
              <a:ext cx="0" cy="288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Přímá spojnice 90"/>
            <p:cNvCxnSpPr/>
            <p:nvPr/>
          </p:nvCxnSpPr>
          <p:spPr>
            <a:xfrm>
              <a:off x="2520000" y="5220000"/>
              <a:ext cx="0" cy="288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Přímá spojnice 91"/>
            <p:cNvCxnSpPr/>
            <p:nvPr/>
          </p:nvCxnSpPr>
          <p:spPr>
            <a:xfrm>
              <a:off x="2844000" y="5223818"/>
              <a:ext cx="0" cy="288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Přímá spojnice 92"/>
            <p:cNvCxnSpPr/>
            <p:nvPr/>
          </p:nvCxnSpPr>
          <p:spPr>
            <a:xfrm>
              <a:off x="3168000" y="5220000"/>
              <a:ext cx="0" cy="288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Přímá spojnice 93"/>
            <p:cNvCxnSpPr/>
            <p:nvPr/>
          </p:nvCxnSpPr>
          <p:spPr>
            <a:xfrm>
              <a:off x="3492000" y="5220000"/>
              <a:ext cx="0" cy="288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Přímá spojnice 94"/>
            <p:cNvCxnSpPr/>
            <p:nvPr/>
          </p:nvCxnSpPr>
          <p:spPr>
            <a:xfrm>
              <a:off x="3816000" y="5223818"/>
              <a:ext cx="0" cy="288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Přímá spojnice 95"/>
            <p:cNvCxnSpPr/>
            <p:nvPr/>
          </p:nvCxnSpPr>
          <p:spPr>
            <a:xfrm>
              <a:off x="4140000" y="5220000"/>
              <a:ext cx="0" cy="2880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ovéPole 96"/>
            <p:cNvSpPr txBox="1"/>
            <p:nvPr/>
          </p:nvSpPr>
          <p:spPr bwMode="auto">
            <a:xfrm>
              <a:off x="720000" y="5508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cs-CZ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8" name="TextovéPole 97"/>
            <p:cNvSpPr txBox="1"/>
            <p:nvPr/>
          </p:nvSpPr>
          <p:spPr bwMode="auto">
            <a:xfrm>
              <a:off x="1044000" y="5508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cs-CZ" sz="14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9" name="TextovéPole 98"/>
            <p:cNvSpPr txBox="1"/>
            <p:nvPr/>
          </p:nvSpPr>
          <p:spPr bwMode="auto">
            <a:xfrm>
              <a:off x="1368000" y="5508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cs-CZ" sz="14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00" name="TextovéPole 99"/>
            <p:cNvSpPr txBox="1"/>
            <p:nvPr/>
          </p:nvSpPr>
          <p:spPr bwMode="auto">
            <a:xfrm>
              <a:off x="2340000" y="5508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cs-CZ" sz="14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01" name="TextovéPole 100"/>
            <p:cNvSpPr txBox="1"/>
            <p:nvPr/>
          </p:nvSpPr>
          <p:spPr bwMode="auto">
            <a:xfrm>
              <a:off x="2664000" y="5508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cs-CZ" sz="1400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102" name="TextovéPole 101"/>
            <p:cNvSpPr txBox="1"/>
            <p:nvPr/>
          </p:nvSpPr>
          <p:spPr bwMode="auto">
            <a:xfrm>
              <a:off x="2988000" y="5508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cs-CZ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103" name="TextovéPole 102"/>
            <p:cNvSpPr txBox="1"/>
            <p:nvPr/>
          </p:nvSpPr>
          <p:spPr bwMode="auto">
            <a:xfrm>
              <a:off x="3312000" y="5508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cs-CZ" sz="1400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104" name="TextovéPole 103"/>
            <p:cNvSpPr txBox="1"/>
            <p:nvPr/>
          </p:nvSpPr>
          <p:spPr bwMode="auto">
            <a:xfrm>
              <a:off x="3636000" y="5508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cs-CZ" sz="1400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105" name="TextovéPole 104"/>
            <p:cNvSpPr txBox="1"/>
            <p:nvPr/>
          </p:nvSpPr>
          <p:spPr bwMode="auto">
            <a:xfrm>
              <a:off x="3960000" y="5508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cs-CZ" sz="14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106" name="TextovéPole 105"/>
            <p:cNvSpPr txBox="1"/>
            <p:nvPr/>
          </p:nvSpPr>
          <p:spPr bwMode="auto">
            <a:xfrm>
              <a:off x="1692000" y="5508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cs-CZ" sz="14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07" name="TextovéPole 106"/>
            <p:cNvSpPr txBox="1"/>
            <p:nvPr/>
          </p:nvSpPr>
          <p:spPr bwMode="auto">
            <a:xfrm>
              <a:off x="2016000" y="5508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cs-CZ" sz="14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cxnSp>
        <p:nvCxnSpPr>
          <p:cNvPr id="112" name="Přímá spojnice 111"/>
          <p:cNvCxnSpPr/>
          <p:nvPr/>
        </p:nvCxnSpPr>
        <p:spPr>
          <a:xfrm>
            <a:off x="900000" y="2952000"/>
            <a:ext cx="324000" cy="0"/>
          </a:xfrm>
          <a:prstGeom prst="line">
            <a:avLst/>
          </a:prstGeom>
          <a:ln w="127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ovéPole 112"/>
          <p:cNvSpPr txBox="1"/>
          <p:nvPr/>
        </p:nvSpPr>
        <p:spPr bwMode="auto">
          <a:xfrm>
            <a:off x="882000" y="2664000"/>
            <a:ext cx="360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cs-CZ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cxnSp>
        <p:nvCxnSpPr>
          <p:cNvPr id="118" name="Přímá spojnice 117"/>
          <p:cNvCxnSpPr/>
          <p:nvPr/>
        </p:nvCxnSpPr>
        <p:spPr>
          <a:xfrm>
            <a:off x="900000" y="5364000"/>
            <a:ext cx="252000" cy="0"/>
          </a:xfrm>
          <a:prstGeom prst="line">
            <a:avLst/>
          </a:prstGeom>
          <a:ln w="127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Přímá spojnice 118"/>
          <p:cNvCxnSpPr/>
          <p:nvPr/>
        </p:nvCxnSpPr>
        <p:spPr>
          <a:xfrm>
            <a:off x="900000" y="5040000"/>
            <a:ext cx="0" cy="468000"/>
          </a:xfrm>
          <a:prstGeom prst="line">
            <a:avLst/>
          </a:prstGeom>
          <a:ln w="63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ovéPole 119"/>
          <p:cNvSpPr txBox="1"/>
          <p:nvPr/>
        </p:nvSpPr>
        <p:spPr bwMode="auto">
          <a:xfrm>
            <a:off x="846000" y="5040000"/>
            <a:ext cx="360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d</a:t>
            </a:r>
            <a:endParaRPr lang="cs-CZ" sz="1400" dirty="0">
              <a:solidFill>
                <a:srgbClr val="0070C0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</p:txBody>
      </p:sp>
      <p:grpSp>
        <p:nvGrpSpPr>
          <p:cNvPr id="122" name="Skupina 121"/>
          <p:cNvGrpSpPr/>
          <p:nvPr/>
        </p:nvGrpSpPr>
        <p:grpSpPr>
          <a:xfrm>
            <a:off x="720000" y="1872000"/>
            <a:ext cx="4320000" cy="1423777"/>
            <a:chOff x="720000" y="1872000"/>
            <a:chExt cx="4320000" cy="1423777"/>
          </a:xfrm>
        </p:grpSpPr>
        <p:grpSp>
          <p:nvGrpSpPr>
            <p:cNvPr id="111" name="Skupina 110"/>
            <p:cNvGrpSpPr/>
            <p:nvPr/>
          </p:nvGrpSpPr>
          <p:grpSpPr>
            <a:xfrm>
              <a:off x="720000" y="1872000"/>
              <a:ext cx="4320000" cy="1423777"/>
              <a:chOff x="720000" y="1872000"/>
              <a:chExt cx="4320000" cy="1423777"/>
            </a:xfrm>
          </p:grpSpPr>
          <p:cxnSp>
            <p:nvCxnSpPr>
              <p:cNvPr id="4" name="Přímá spojnice 3"/>
              <p:cNvCxnSpPr/>
              <p:nvPr/>
            </p:nvCxnSpPr>
            <p:spPr>
              <a:xfrm>
                <a:off x="720000" y="2520000"/>
                <a:ext cx="432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Přímá spojnice 9"/>
              <p:cNvCxnSpPr/>
              <p:nvPr/>
            </p:nvCxnSpPr>
            <p:spPr>
              <a:xfrm>
                <a:off x="900000" y="2700000"/>
                <a:ext cx="324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Přímá spojnice 6"/>
              <p:cNvCxnSpPr/>
              <p:nvPr/>
            </p:nvCxnSpPr>
            <p:spPr>
              <a:xfrm>
                <a:off x="900000" y="2160000"/>
                <a:ext cx="0" cy="360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Přímá spojnice 11"/>
              <p:cNvCxnSpPr/>
              <p:nvPr/>
            </p:nvCxnSpPr>
            <p:spPr>
              <a:xfrm>
                <a:off x="1260000" y="223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Přímá spojnice 12"/>
              <p:cNvCxnSpPr/>
              <p:nvPr/>
            </p:nvCxnSpPr>
            <p:spPr>
              <a:xfrm>
                <a:off x="1620000" y="223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Přímá spojnice 13"/>
              <p:cNvCxnSpPr/>
              <p:nvPr/>
            </p:nvCxnSpPr>
            <p:spPr>
              <a:xfrm>
                <a:off x="1980000" y="223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Přímá spojnice 14"/>
              <p:cNvCxnSpPr/>
              <p:nvPr/>
            </p:nvCxnSpPr>
            <p:spPr>
              <a:xfrm>
                <a:off x="2340000" y="223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Přímá spojnice 16"/>
              <p:cNvCxnSpPr/>
              <p:nvPr/>
            </p:nvCxnSpPr>
            <p:spPr>
              <a:xfrm>
                <a:off x="2700000" y="2160000"/>
                <a:ext cx="0" cy="360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Přímá spojnice 17"/>
              <p:cNvCxnSpPr/>
              <p:nvPr/>
            </p:nvCxnSpPr>
            <p:spPr>
              <a:xfrm>
                <a:off x="3060000" y="223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Přímá spojnice 18"/>
              <p:cNvCxnSpPr/>
              <p:nvPr/>
            </p:nvCxnSpPr>
            <p:spPr>
              <a:xfrm>
                <a:off x="3420000" y="223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Přímá spojnice 19"/>
              <p:cNvCxnSpPr/>
              <p:nvPr/>
            </p:nvCxnSpPr>
            <p:spPr>
              <a:xfrm>
                <a:off x="3780000" y="223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Přímá spojnice 20"/>
              <p:cNvCxnSpPr/>
              <p:nvPr/>
            </p:nvCxnSpPr>
            <p:spPr>
              <a:xfrm>
                <a:off x="4140000" y="223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Přímá spojnice 21"/>
              <p:cNvCxnSpPr/>
              <p:nvPr/>
            </p:nvCxnSpPr>
            <p:spPr>
              <a:xfrm>
                <a:off x="4500000" y="2160000"/>
                <a:ext cx="0" cy="360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ovéPole 7"/>
              <p:cNvSpPr txBox="1"/>
              <p:nvPr/>
            </p:nvSpPr>
            <p:spPr bwMode="auto">
              <a:xfrm>
                <a:off x="720000" y="187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24" name="TextovéPole 23"/>
              <p:cNvSpPr txBox="1"/>
              <p:nvPr/>
            </p:nvSpPr>
            <p:spPr bwMode="auto">
              <a:xfrm>
                <a:off x="1080000" y="187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5" name="TextovéPole 24"/>
              <p:cNvSpPr txBox="1"/>
              <p:nvPr/>
            </p:nvSpPr>
            <p:spPr bwMode="auto">
              <a:xfrm>
                <a:off x="1440000" y="187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26" name="TextovéPole 25"/>
              <p:cNvSpPr txBox="1"/>
              <p:nvPr/>
            </p:nvSpPr>
            <p:spPr bwMode="auto">
              <a:xfrm>
                <a:off x="2520000" y="187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27" name="TextovéPole 26"/>
              <p:cNvSpPr txBox="1"/>
              <p:nvPr/>
            </p:nvSpPr>
            <p:spPr bwMode="auto">
              <a:xfrm>
                <a:off x="2880000" y="187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28" name="TextovéPole 27"/>
              <p:cNvSpPr txBox="1"/>
              <p:nvPr/>
            </p:nvSpPr>
            <p:spPr bwMode="auto">
              <a:xfrm>
                <a:off x="3240000" y="187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30" name="TextovéPole 29"/>
              <p:cNvSpPr txBox="1"/>
              <p:nvPr/>
            </p:nvSpPr>
            <p:spPr bwMode="auto">
              <a:xfrm>
                <a:off x="3600000" y="187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</a:p>
            </p:txBody>
          </p:sp>
          <p:sp>
            <p:nvSpPr>
              <p:cNvPr id="31" name="TextovéPole 30"/>
              <p:cNvSpPr txBox="1"/>
              <p:nvPr/>
            </p:nvSpPr>
            <p:spPr bwMode="auto">
              <a:xfrm>
                <a:off x="3960000" y="187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</a:p>
            </p:txBody>
          </p:sp>
          <p:sp>
            <p:nvSpPr>
              <p:cNvPr id="32" name="TextovéPole 31"/>
              <p:cNvSpPr txBox="1"/>
              <p:nvPr/>
            </p:nvSpPr>
            <p:spPr bwMode="auto">
              <a:xfrm>
                <a:off x="4320000" y="187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  <p:sp>
            <p:nvSpPr>
              <p:cNvPr id="33" name="TextovéPole 32"/>
              <p:cNvSpPr txBox="1"/>
              <p:nvPr/>
            </p:nvSpPr>
            <p:spPr bwMode="auto">
              <a:xfrm>
                <a:off x="1800000" y="187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34" name="TextovéPole 33"/>
              <p:cNvSpPr txBox="1"/>
              <p:nvPr/>
            </p:nvSpPr>
            <p:spPr bwMode="auto">
              <a:xfrm>
                <a:off x="2160000" y="187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cxnSp>
            <p:nvCxnSpPr>
              <p:cNvPr id="35" name="Přímá spojnice 34"/>
              <p:cNvCxnSpPr/>
              <p:nvPr/>
            </p:nvCxnSpPr>
            <p:spPr>
              <a:xfrm>
                <a:off x="900000" y="2700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Přímá spojnice 35"/>
              <p:cNvCxnSpPr/>
              <p:nvPr/>
            </p:nvCxnSpPr>
            <p:spPr>
              <a:xfrm>
                <a:off x="1224000" y="2700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Přímá spojnice 36"/>
              <p:cNvCxnSpPr/>
              <p:nvPr/>
            </p:nvCxnSpPr>
            <p:spPr>
              <a:xfrm>
                <a:off x="1548000" y="2700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Přímá spojnice 37"/>
              <p:cNvCxnSpPr/>
              <p:nvPr/>
            </p:nvCxnSpPr>
            <p:spPr>
              <a:xfrm>
                <a:off x="1872000" y="2700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Přímá spojnice 38"/>
              <p:cNvCxnSpPr/>
              <p:nvPr/>
            </p:nvCxnSpPr>
            <p:spPr>
              <a:xfrm>
                <a:off x="2196000" y="2700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Přímá spojnice 39"/>
              <p:cNvCxnSpPr/>
              <p:nvPr/>
            </p:nvCxnSpPr>
            <p:spPr>
              <a:xfrm>
                <a:off x="2520000" y="2700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Přímá spojnice 40"/>
              <p:cNvCxnSpPr/>
              <p:nvPr/>
            </p:nvCxnSpPr>
            <p:spPr>
              <a:xfrm>
                <a:off x="2844000" y="2703818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Přímá spojnice 41"/>
              <p:cNvCxnSpPr/>
              <p:nvPr/>
            </p:nvCxnSpPr>
            <p:spPr>
              <a:xfrm>
                <a:off x="3168000" y="2700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Přímá spojnice 42"/>
              <p:cNvCxnSpPr/>
              <p:nvPr/>
            </p:nvCxnSpPr>
            <p:spPr>
              <a:xfrm>
                <a:off x="3492000" y="2700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Přímá spojnice 43"/>
              <p:cNvCxnSpPr/>
              <p:nvPr/>
            </p:nvCxnSpPr>
            <p:spPr>
              <a:xfrm>
                <a:off x="3816000" y="2703818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Přímá spojnice 44"/>
              <p:cNvCxnSpPr/>
              <p:nvPr/>
            </p:nvCxnSpPr>
            <p:spPr>
              <a:xfrm>
                <a:off x="4140000" y="2700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ovéPole 45"/>
              <p:cNvSpPr txBox="1"/>
              <p:nvPr/>
            </p:nvSpPr>
            <p:spPr bwMode="auto">
              <a:xfrm>
                <a:off x="720000" y="2988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47" name="TextovéPole 46"/>
              <p:cNvSpPr txBox="1"/>
              <p:nvPr/>
            </p:nvSpPr>
            <p:spPr bwMode="auto">
              <a:xfrm>
                <a:off x="1044000" y="2988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8" name="TextovéPole 47"/>
              <p:cNvSpPr txBox="1"/>
              <p:nvPr/>
            </p:nvSpPr>
            <p:spPr bwMode="auto">
              <a:xfrm>
                <a:off x="1368000" y="2988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49" name="TextovéPole 48"/>
              <p:cNvSpPr txBox="1"/>
              <p:nvPr/>
            </p:nvSpPr>
            <p:spPr bwMode="auto">
              <a:xfrm>
                <a:off x="2340000" y="2988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50" name="TextovéPole 49"/>
              <p:cNvSpPr txBox="1"/>
              <p:nvPr/>
            </p:nvSpPr>
            <p:spPr bwMode="auto">
              <a:xfrm>
                <a:off x="2664000" y="2988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51" name="TextovéPole 50"/>
              <p:cNvSpPr txBox="1"/>
              <p:nvPr/>
            </p:nvSpPr>
            <p:spPr bwMode="auto">
              <a:xfrm>
                <a:off x="2988000" y="2988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52" name="TextovéPole 51"/>
              <p:cNvSpPr txBox="1"/>
              <p:nvPr/>
            </p:nvSpPr>
            <p:spPr bwMode="auto">
              <a:xfrm>
                <a:off x="3312000" y="2988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</a:p>
            </p:txBody>
          </p:sp>
          <p:sp>
            <p:nvSpPr>
              <p:cNvPr id="53" name="TextovéPole 52"/>
              <p:cNvSpPr txBox="1"/>
              <p:nvPr/>
            </p:nvSpPr>
            <p:spPr bwMode="auto">
              <a:xfrm>
                <a:off x="3636000" y="2988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</a:p>
            </p:txBody>
          </p:sp>
          <p:sp>
            <p:nvSpPr>
              <p:cNvPr id="54" name="TextovéPole 53"/>
              <p:cNvSpPr txBox="1"/>
              <p:nvPr/>
            </p:nvSpPr>
            <p:spPr bwMode="auto">
              <a:xfrm>
                <a:off x="3960000" y="2988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  <p:sp>
            <p:nvSpPr>
              <p:cNvPr id="55" name="TextovéPole 54"/>
              <p:cNvSpPr txBox="1"/>
              <p:nvPr/>
            </p:nvSpPr>
            <p:spPr bwMode="auto">
              <a:xfrm>
                <a:off x="1692000" y="2988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56" name="TextovéPole 55"/>
              <p:cNvSpPr txBox="1"/>
              <p:nvPr/>
            </p:nvSpPr>
            <p:spPr bwMode="auto">
              <a:xfrm>
                <a:off x="2016000" y="2988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</p:grpSp>
        <p:sp>
          <p:nvSpPr>
            <p:cNvPr id="121" name="TextovéPole 120"/>
            <p:cNvSpPr txBox="1"/>
            <p:nvPr/>
          </p:nvSpPr>
          <p:spPr bwMode="auto">
            <a:xfrm>
              <a:off x="4678494" y="1873168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cs-CZ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4" name="Skupina 123"/>
          <p:cNvGrpSpPr/>
          <p:nvPr/>
        </p:nvGrpSpPr>
        <p:grpSpPr>
          <a:xfrm>
            <a:off x="720000" y="4392000"/>
            <a:ext cx="4320000" cy="648000"/>
            <a:chOff x="720000" y="4392000"/>
            <a:chExt cx="4320000" cy="648000"/>
          </a:xfrm>
        </p:grpSpPr>
        <p:grpSp>
          <p:nvGrpSpPr>
            <p:cNvPr id="114" name="Skupina 113"/>
            <p:cNvGrpSpPr/>
            <p:nvPr/>
          </p:nvGrpSpPr>
          <p:grpSpPr>
            <a:xfrm>
              <a:off x="720000" y="4392000"/>
              <a:ext cx="4320000" cy="648000"/>
              <a:chOff x="720000" y="4392000"/>
              <a:chExt cx="4320000" cy="648000"/>
            </a:xfrm>
          </p:grpSpPr>
          <p:cxnSp>
            <p:nvCxnSpPr>
              <p:cNvPr id="62" name="Přímá spojnice 61"/>
              <p:cNvCxnSpPr/>
              <p:nvPr/>
            </p:nvCxnSpPr>
            <p:spPr>
              <a:xfrm>
                <a:off x="720000" y="5040000"/>
                <a:ext cx="4320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Přímá spojnice 63"/>
              <p:cNvCxnSpPr/>
              <p:nvPr/>
            </p:nvCxnSpPr>
            <p:spPr>
              <a:xfrm>
                <a:off x="900000" y="4680000"/>
                <a:ext cx="0" cy="360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Přímá spojnice 64"/>
              <p:cNvCxnSpPr/>
              <p:nvPr/>
            </p:nvCxnSpPr>
            <p:spPr>
              <a:xfrm>
                <a:off x="1260000" y="475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Přímá spojnice 65"/>
              <p:cNvCxnSpPr/>
              <p:nvPr/>
            </p:nvCxnSpPr>
            <p:spPr>
              <a:xfrm>
                <a:off x="1620000" y="475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Přímá spojnice 66"/>
              <p:cNvCxnSpPr/>
              <p:nvPr/>
            </p:nvCxnSpPr>
            <p:spPr>
              <a:xfrm>
                <a:off x="1980000" y="475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Přímá spojnice 67"/>
              <p:cNvCxnSpPr/>
              <p:nvPr/>
            </p:nvCxnSpPr>
            <p:spPr>
              <a:xfrm>
                <a:off x="2340000" y="475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Přímá spojnice 68"/>
              <p:cNvCxnSpPr/>
              <p:nvPr/>
            </p:nvCxnSpPr>
            <p:spPr>
              <a:xfrm>
                <a:off x="2700000" y="4680000"/>
                <a:ext cx="0" cy="360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Přímá spojnice 69"/>
              <p:cNvCxnSpPr/>
              <p:nvPr/>
            </p:nvCxnSpPr>
            <p:spPr>
              <a:xfrm>
                <a:off x="3060000" y="475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Přímá spojnice 70"/>
              <p:cNvCxnSpPr/>
              <p:nvPr/>
            </p:nvCxnSpPr>
            <p:spPr>
              <a:xfrm>
                <a:off x="3420000" y="475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Přímá spojnice 71"/>
              <p:cNvCxnSpPr/>
              <p:nvPr/>
            </p:nvCxnSpPr>
            <p:spPr>
              <a:xfrm>
                <a:off x="3780000" y="475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Přímá spojnice 72"/>
              <p:cNvCxnSpPr/>
              <p:nvPr/>
            </p:nvCxnSpPr>
            <p:spPr>
              <a:xfrm>
                <a:off x="4140000" y="4752000"/>
                <a:ext cx="0" cy="288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Přímá spojnice 73"/>
              <p:cNvCxnSpPr/>
              <p:nvPr/>
            </p:nvCxnSpPr>
            <p:spPr>
              <a:xfrm>
                <a:off x="4500000" y="4680000"/>
                <a:ext cx="0" cy="3600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ovéPole 74"/>
              <p:cNvSpPr txBox="1"/>
              <p:nvPr/>
            </p:nvSpPr>
            <p:spPr bwMode="auto">
              <a:xfrm>
                <a:off x="720000" y="439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76" name="TextovéPole 75"/>
              <p:cNvSpPr txBox="1"/>
              <p:nvPr/>
            </p:nvSpPr>
            <p:spPr bwMode="auto">
              <a:xfrm>
                <a:off x="1080000" y="439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7" name="TextovéPole 76"/>
              <p:cNvSpPr txBox="1"/>
              <p:nvPr/>
            </p:nvSpPr>
            <p:spPr bwMode="auto">
              <a:xfrm>
                <a:off x="1440000" y="439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78" name="TextovéPole 77"/>
              <p:cNvSpPr txBox="1"/>
              <p:nvPr/>
            </p:nvSpPr>
            <p:spPr bwMode="auto">
              <a:xfrm>
                <a:off x="2520000" y="439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79" name="TextovéPole 78"/>
              <p:cNvSpPr txBox="1"/>
              <p:nvPr/>
            </p:nvSpPr>
            <p:spPr bwMode="auto">
              <a:xfrm>
                <a:off x="2880000" y="439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80" name="TextovéPole 79"/>
              <p:cNvSpPr txBox="1"/>
              <p:nvPr/>
            </p:nvSpPr>
            <p:spPr bwMode="auto">
              <a:xfrm>
                <a:off x="3240000" y="439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81" name="TextovéPole 80"/>
              <p:cNvSpPr txBox="1"/>
              <p:nvPr/>
            </p:nvSpPr>
            <p:spPr bwMode="auto">
              <a:xfrm>
                <a:off x="3600000" y="439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</a:p>
            </p:txBody>
          </p:sp>
          <p:sp>
            <p:nvSpPr>
              <p:cNvPr id="82" name="TextovéPole 81"/>
              <p:cNvSpPr txBox="1"/>
              <p:nvPr/>
            </p:nvSpPr>
            <p:spPr bwMode="auto">
              <a:xfrm>
                <a:off x="3960000" y="439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</a:p>
            </p:txBody>
          </p:sp>
          <p:sp>
            <p:nvSpPr>
              <p:cNvPr id="83" name="TextovéPole 82"/>
              <p:cNvSpPr txBox="1"/>
              <p:nvPr/>
            </p:nvSpPr>
            <p:spPr bwMode="auto">
              <a:xfrm>
                <a:off x="4320000" y="439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  <p:sp>
            <p:nvSpPr>
              <p:cNvPr id="84" name="TextovéPole 83"/>
              <p:cNvSpPr txBox="1"/>
              <p:nvPr/>
            </p:nvSpPr>
            <p:spPr bwMode="auto">
              <a:xfrm>
                <a:off x="1800000" y="439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85" name="TextovéPole 84"/>
              <p:cNvSpPr txBox="1"/>
              <p:nvPr/>
            </p:nvSpPr>
            <p:spPr bwMode="auto">
              <a:xfrm>
                <a:off x="2160000" y="4392000"/>
                <a:ext cx="360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</p:grpSp>
        <p:sp>
          <p:nvSpPr>
            <p:cNvPr id="123" name="TextovéPole 122"/>
            <p:cNvSpPr txBox="1"/>
            <p:nvPr/>
          </p:nvSpPr>
          <p:spPr bwMode="auto">
            <a:xfrm>
              <a:off x="4680000" y="4392000"/>
              <a:ext cx="3600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cs-CZ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ovéPole 1">
                <a:extLst>
                  <a:ext uri="{FF2B5EF4-FFF2-40B4-BE49-F238E27FC236}">
                    <a16:creationId xmlns:a16="http://schemas.microsoft.com/office/drawing/2014/main" id="{267F4A20-A60C-05FE-A6B6-2B1413B5DE42}"/>
                  </a:ext>
                </a:extLst>
              </p:cNvPr>
              <p:cNvSpPr txBox="1"/>
              <p:nvPr/>
            </p:nvSpPr>
            <p:spPr bwMode="auto">
              <a:xfrm>
                <a:off x="900000" y="3420000"/>
                <a:ext cx="755848" cy="5203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cs-CZ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cs-CZ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9</m:t>
                          </m:r>
                        </m:num>
                        <m:den>
                          <m:r>
                            <a:rPr lang="cs-CZ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ovéPole 1">
                <a:extLst>
                  <a:ext uri="{FF2B5EF4-FFF2-40B4-BE49-F238E27FC236}">
                    <a16:creationId xmlns:a16="http://schemas.microsoft.com/office/drawing/2014/main" id="{267F4A20-A60C-05FE-A6B6-2B1413B5D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000" y="3420000"/>
                <a:ext cx="755848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ovéPole 2">
                <a:extLst>
                  <a:ext uri="{FF2B5EF4-FFF2-40B4-BE49-F238E27FC236}">
                    <a16:creationId xmlns:a16="http://schemas.microsoft.com/office/drawing/2014/main" id="{DEDC2533-FEAE-EBD5-9DE6-705062DF9247}"/>
                  </a:ext>
                </a:extLst>
              </p:cNvPr>
              <p:cNvSpPr txBox="1"/>
              <p:nvPr/>
            </p:nvSpPr>
            <p:spPr bwMode="auto">
              <a:xfrm>
                <a:off x="8820000" y="3419999"/>
                <a:ext cx="755848" cy="5203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cs-CZ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cs-CZ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19</m:t>
                          </m:r>
                        </m:num>
                        <m:den>
                          <m:r>
                            <a:rPr lang="cs-CZ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ovéPole 2">
                <a:extLst>
                  <a:ext uri="{FF2B5EF4-FFF2-40B4-BE49-F238E27FC236}">
                    <a16:creationId xmlns:a16="http://schemas.microsoft.com/office/drawing/2014/main" id="{DEDC2533-FEAE-EBD5-9DE6-705062DF9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20000" y="3419999"/>
                <a:ext cx="755848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ovéPole 4">
                <a:extLst>
                  <a:ext uri="{FF2B5EF4-FFF2-40B4-BE49-F238E27FC236}">
                    <a16:creationId xmlns:a16="http://schemas.microsoft.com/office/drawing/2014/main" id="{164D9001-5A1F-08E3-04FD-90E57BC22658}"/>
                  </a:ext>
                </a:extLst>
              </p:cNvPr>
              <p:cNvSpPr txBox="1"/>
              <p:nvPr/>
            </p:nvSpPr>
            <p:spPr bwMode="auto">
              <a:xfrm>
                <a:off x="900000" y="6120000"/>
                <a:ext cx="148778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𝛿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⋅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</m:oMath>
                  </m:oMathPara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ovéPole 4">
                <a:extLst>
                  <a:ext uri="{FF2B5EF4-FFF2-40B4-BE49-F238E27FC236}">
                    <a16:creationId xmlns:a16="http://schemas.microsoft.com/office/drawing/2014/main" id="{164D9001-5A1F-08E3-04FD-90E57BC22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000" y="6120000"/>
                <a:ext cx="1487780" cy="276999"/>
              </a:xfrm>
              <a:prstGeom prst="rect">
                <a:avLst/>
              </a:prstGeom>
              <a:blipFill>
                <a:blip r:embed="rId5"/>
                <a:stretch>
                  <a:fillRect l="-2459" r="-820" b="-111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ovéPole 8">
                <a:extLst>
                  <a:ext uri="{FF2B5EF4-FFF2-40B4-BE49-F238E27FC236}">
                    <a16:creationId xmlns:a16="http://schemas.microsoft.com/office/drawing/2014/main" id="{2EE9410E-063B-1D1F-95FE-1BC01E0A6E47}"/>
                  </a:ext>
                </a:extLst>
              </p:cNvPr>
              <p:cNvSpPr txBox="1"/>
              <p:nvPr/>
            </p:nvSpPr>
            <p:spPr bwMode="auto">
              <a:xfrm>
                <a:off x="3240000" y="6012000"/>
                <a:ext cx="754437" cy="4743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𝛿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cs-CZ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cs-CZ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num>
                        <m:den>
                          <m:r>
                            <a:rPr lang="cs-CZ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ovéPole 8">
                <a:extLst>
                  <a:ext uri="{FF2B5EF4-FFF2-40B4-BE49-F238E27FC236}">
                    <a16:creationId xmlns:a16="http://schemas.microsoft.com/office/drawing/2014/main" id="{2EE9410E-063B-1D1F-95FE-1BC01E0A6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0000" y="6012000"/>
                <a:ext cx="754437" cy="4743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06AF3744-EC6F-2177-FCB4-4B20502AEE44}"/>
                  </a:ext>
                </a:extLst>
              </p:cNvPr>
              <p:cNvSpPr txBox="1"/>
              <p:nvPr/>
            </p:nvSpPr>
            <p:spPr bwMode="auto">
              <a:xfrm>
                <a:off x="8820000" y="6012000"/>
                <a:ext cx="754437" cy="4743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𝛿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cs-CZ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cs-CZ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num>
                        <m:den>
                          <m:r>
                            <a:rPr lang="cs-CZ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cs-CZ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ovéPole 10">
                <a:extLst>
                  <a:ext uri="{FF2B5EF4-FFF2-40B4-BE49-F238E27FC236}">
                    <a16:creationId xmlns:a16="http://schemas.microsoft.com/office/drawing/2014/main" id="{06AF3744-EC6F-2177-FCB4-4B20502AE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20000" y="6012000"/>
                <a:ext cx="754437" cy="4743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52890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iv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marL="285750" indent="-285750">
          <a:buFont typeface="Arial" panose="020B0604020202020204" pitchFamily="34" charset="0"/>
          <a:buChar char="•"/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</TotalTime>
  <Words>1032</Words>
  <Application>Microsoft Office PowerPoint</Application>
  <PresentationFormat>Vlastní</PresentationFormat>
  <Paragraphs>219</Paragraphs>
  <Slides>11</Slides>
  <Notes>2</Notes>
  <HiddenSlides>0</HiddenSlides>
  <MMClips>0</MMClips>
  <ScaleCrop>false</ScaleCrop>
  <HeadingPairs>
    <vt:vector size="8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Symbol</vt:lpstr>
      <vt:lpstr>Times New Roman</vt:lpstr>
      <vt:lpstr>Motiv Office</vt:lpstr>
      <vt:lpstr>Photo Editor Photo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peta</dc:creator>
  <cp:lastModifiedBy>Petr Hruška</cp:lastModifiedBy>
  <cp:revision>38</cp:revision>
  <dcterms:created xsi:type="dcterms:W3CDTF">2019-10-02T09:36:21Z</dcterms:created>
  <dcterms:modified xsi:type="dcterms:W3CDTF">2022-10-06T11:38:39Z</dcterms:modified>
</cp:coreProperties>
</file>